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4" r:id="rId2"/>
    <p:sldId id="288" r:id="rId3"/>
    <p:sldId id="392" r:id="rId4"/>
    <p:sldId id="422" r:id="rId5"/>
    <p:sldId id="442" r:id="rId6"/>
    <p:sldId id="427" r:id="rId7"/>
    <p:sldId id="428" r:id="rId8"/>
    <p:sldId id="444" r:id="rId9"/>
    <p:sldId id="446" r:id="rId10"/>
    <p:sldId id="445" r:id="rId11"/>
    <p:sldId id="429" r:id="rId12"/>
    <p:sldId id="430" r:id="rId13"/>
    <p:sldId id="431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8" r:id="rId25"/>
    <p:sldId id="417" r:id="rId26"/>
  </p:sldIdLst>
  <p:sldSz cx="12192000" cy="6858000"/>
  <p:notesSz cx="6858000" cy="9144000"/>
  <p:embeddedFontLst>
    <p:embeddedFont>
      <p:font typeface="Roboto Condensed Light" panose="02000000000000000000" pitchFamily="2" charset="0"/>
      <p:regular r:id="rId29"/>
      <p:italic r:id="rId30"/>
    </p:embeddedFont>
    <p:embeddedFont>
      <p:font typeface="Segoe UI Black" panose="020B0A02040204020203" pitchFamily="34" charset="0"/>
      <p:bold r:id="rId31"/>
      <p:boldItalic r:id="rId32"/>
    </p:embeddedFont>
    <p:embeddedFont>
      <p:font typeface="Wingdings 3" panose="05040102010807070707" pitchFamily="18" charset="2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Wingdings 2" panose="05020102010507070707" pitchFamily="18" charset="2"/>
      <p:regular r:id="rId38"/>
    </p:embeddedFont>
    <p:embeddedFont>
      <p:font typeface="Open Sans SemiBold" panose="020B0706030804020204" pitchFamily="34" charset="0"/>
      <p:bold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Roboto Condensed" panose="02000000000000000000" pitchFamily="2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fVdoqvJcFJ389eW/WJVvA==" hashData="v8azaMTUk762xh17F2akQdZhI1hIF9kxUqeCg5sbqQq7ORiL2+Iz+2RhX+rgPsi1pyZXnkz2k3v/VXhew2eoSA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61D"/>
    <a:srgbClr val="CC3399"/>
    <a:srgbClr val="F48CAF"/>
    <a:srgbClr val="AD1457"/>
    <a:srgbClr val="424242"/>
    <a:srgbClr val="F9C5D7"/>
    <a:srgbClr val="F19D19"/>
    <a:srgbClr val="F6E7E6"/>
    <a:srgbClr val="B84742"/>
    <a:srgbClr val="8B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 dirty="0" smtClean="0"/>
              <a:t>Analysis and Design of Algorithms </a:t>
            </a:r>
            <a:r>
              <a:rPr lang="en-US" sz="1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48527" y="2262677"/>
            <a:ext cx="2560320" cy="167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#3170716 (AI)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AD1457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AD1457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AD1457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–Introduction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#3170716 (AI)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9 –Introduction to NP-Completeness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91440" y="6593188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Gopi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Sanghani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9 –Introduction to NP-Completeness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40801"/>
          </a:xfrm>
        </p:spPr>
        <p:txBody>
          <a:bodyPr/>
          <a:lstStyle/>
          <a:p>
            <a:r>
              <a:rPr lang="en-US" sz="5400" b="0" dirty="0" smtClean="0"/>
              <a:t>Unit-1:</a:t>
            </a:r>
            <a:r>
              <a:rPr lang="en-US" sz="5400" dirty="0" smtClean="0"/>
              <a:t> </a:t>
            </a:r>
            <a:r>
              <a:rPr lang="en-US" sz="5400"/>
              <a:t/>
            </a:r>
            <a:br>
              <a:rPr lang="en-US" sz="5400"/>
            </a:br>
            <a:r>
              <a:rPr lang="en-US" sz="5400" b="0" smtClean="0"/>
              <a:t>Introduction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gopi.sanghani@darshan.ac.in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9825621471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Gopi</a:t>
            </a:r>
            <a:r>
              <a:rPr lang="en-US" dirty="0"/>
              <a:t> </a:t>
            </a:r>
            <a:r>
              <a:rPr lang="en-US" dirty="0" err="1" smtClean="0"/>
              <a:t>Sanghani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13855"/>
            <a:ext cx="4572000" cy="734653"/>
          </a:xfrm>
        </p:spPr>
        <p:txBody>
          <a:bodyPr/>
          <a:lstStyle/>
          <a:p>
            <a:r>
              <a:rPr lang="en-US" sz="2000" b="1" dirty="0"/>
              <a:t>Artificial Intelligence (AI)</a:t>
            </a:r>
          </a:p>
          <a:p>
            <a:r>
              <a:rPr lang="en-US" sz="2000" b="1" dirty="0"/>
              <a:t>3170716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2558" y="1118450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Neural Network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1900922" y="1069262"/>
            <a:ext cx="3160475" cy="4369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Email Spam Filter in Gmail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15" y="1506195"/>
            <a:ext cx="689495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pic>
        <p:nvPicPr>
          <p:cNvPr id="6" name="Picture 2" descr="Image result for face detection in camera using artificial intellige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3" y="1478716"/>
            <a:ext cx="7770266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48541" y="1122143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Deep Learning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1900922" y="1041782"/>
            <a:ext cx="3134717" cy="43693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Face Detection in Camera </a:t>
            </a:r>
          </a:p>
        </p:txBody>
      </p:sp>
    </p:spTree>
    <p:extLst>
      <p:ext uri="{BB962C8B-B14F-4D97-AF65-F5344CB8AC3E}">
        <p14:creationId xmlns:p14="http://schemas.microsoft.com/office/powerpoint/2010/main" val="294503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6900" y="1049925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Deep Learning 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1900922" y="969564"/>
            <a:ext cx="3546841" cy="436933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Voice Technology in Virtual Agents</a:t>
            </a:r>
            <a:endParaRPr lang="en-US" b="1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22" y="1406497"/>
            <a:ext cx="767442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8102" y="1146857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Product recommendation 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1900922" y="1060569"/>
            <a:ext cx="2794117" cy="43693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Market Basket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22" y="1504507"/>
            <a:ext cx="7519166" cy="420624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6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9214" y="1232367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Reinforcement Learning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1900922" y="1183179"/>
            <a:ext cx="2794117" cy="43693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IBM Watson</a:t>
            </a:r>
          </a:p>
        </p:txBody>
      </p:sp>
      <p:pic>
        <p:nvPicPr>
          <p:cNvPr id="6" name="Picture 8" descr="Image result for ibm wats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1" y="1620112"/>
            <a:ext cx="8321040" cy="31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31573" y="1157142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33764"/>
                </a:solidFill>
              </a:rPr>
              <a:t>Deep Learning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1900922" y="1090738"/>
            <a:ext cx="2794117" cy="4369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Home Automation</a:t>
            </a:r>
          </a:p>
        </p:txBody>
      </p:sp>
      <p:pic>
        <p:nvPicPr>
          <p:cNvPr id="6" name="Picture 2" descr="Image result for home rob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1" y="1518426"/>
            <a:ext cx="7640317" cy="4297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9214" y="1041296"/>
            <a:ext cx="300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/>
              <a:t>Aurora - Advanced Intelligent Planning and Scheduling Solution</a:t>
            </a:r>
            <a:endParaRPr lang="en-US" sz="1600" b="1" dirty="0"/>
          </a:p>
        </p:txBody>
      </p:sp>
      <p:sp>
        <p:nvSpPr>
          <p:cNvPr id="5" name="Round Same Side Corner Rectangle 4"/>
          <p:cNvSpPr/>
          <p:nvPr/>
        </p:nvSpPr>
        <p:spPr>
          <a:xfrm>
            <a:off x="1900922" y="1183179"/>
            <a:ext cx="2794117" cy="436933"/>
          </a:xfrm>
          <a:prstGeom prst="round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Resource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70" y="1625395"/>
            <a:ext cx="8275695" cy="32004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710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2502" y="1085023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Google map path planner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1900922" y="994271"/>
            <a:ext cx="2794117" cy="43693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Shortest Path</a:t>
            </a:r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70" y="1435677"/>
            <a:ext cx="7728735" cy="4206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2336" y="1201762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Deep Neural Network</a:t>
            </a:r>
          </a:p>
        </p:txBody>
      </p:sp>
      <p:pic>
        <p:nvPicPr>
          <p:cNvPr id="5" name="Picture 2" descr="Image result for AlphaGo Defeats World Champion ke j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2" y="1554191"/>
            <a:ext cx="7494417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Same Side Corner Rectangle 5"/>
          <p:cNvSpPr/>
          <p:nvPr/>
        </p:nvSpPr>
        <p:spPr>
          <a:xfrm>
            <a:off x="1900922" y="1121400"/>
            <a:ext cx="2794117" cy="436933"/>
          </a:xfrm>
          <a:prstGeom prst="round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Alpha Go</a:t>
            </a:r>
          </a:p>
        </p:txBody>
      </p:sp>
    </p:spTree>
    <p:extLst>
      <p:ext uri="{BB962C8B-B14F-4D97-AF65-F5344CB8AC3E}">
        <p14:creationId xmlns:p14="http://schemas.microsoft.com/office/powerpoint/2010/main" val="10294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Agents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1386" y="1214552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Conversational AI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1900922" y="1165364"/>
            <a:ext cx="2794117" cy="43693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Chatbots</a:t>
            </a:r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24" y="1588649"/>
            <a:ext cx="7802212" cy="3931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93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0" y="530001"/>
            <a:ext cx="86893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424242"/>
                </a:solidFill>
              </a:rPr>
              <a:t>Introduction to Artificial Intelligence (AI)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424242"/>
                </a:solidFill>
              </a:rPr>
              <a:t>Applications of AI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Recommender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3379" y="1084950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Machine Learning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1933579" y="1014980"/>
            <a:ext cx="2794117" cy="436933"/>
          </a:xfrm>
          <a:prstGeom prst="round2Same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Online Shopping</a:t>
            </a:r>
          </a:p>
        </p:txBody>
      </p:sp>
      <p:pic>
        <p:nvPicPr>
          <p:cNvPr id="6" name="Picture 2" descr="Image result for recommender systems application in ama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69" y="1442835"/>
            <a:ext cx="7547432" cy="429768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Control Systems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5453" y="1240486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Fuzzy Logic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1900922" y="1152993"/>
            <a:ext cx="2794117" cy="4369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Washing Machine </a:t>
            </a:r>
          </a:p>
        </p:txBody>
      </p:sp>
      <p:pic>
        <p:nvPicPr>
          <p:cNvPr id="6" name="Picture 2" descr="Image result for fuzzy logic in latest washing machin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70" y="1589926"/>
            <a:ext cx="7772400" cy="3886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5125" y="1222014"/>
            <a:ext cx="300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Machine Learning 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1900922" y="1131262"/>
            <a:ext cx="2794117" cy="436933"/>
          </a:xfrm>
          <a:prstGeom prst="round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NVIDIA Metropolis</a:t>
            </a:r>
          </a:p>
        </p:txBody>
      </p:sp>
      <p:pic>
        <p:nvPicPr>
          <p:cNvPr id="7" name="Picture 2" descr="https://venturebeat.com/wp-content/uploads/2017/10/nvidia-metropolis.jpg?fit=578%2C363&amp;strip=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5" y="1568198"/>
            <a:ext cx="7332699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– ML – DL and Data Science</a:t>
            </a:r>
          </a:p>
        </p:txBody>
      </p:sp>
      <p:sp>
        <p:nvSpPr>
          <p:cNvPr id="4" name="Oval 3"/>
          <p:cNvSpPr/>
          <p:nvPr/>
        </p:nvSpPr>
        <p:spPr>
          <a:xfrm>
            <a:off x="3318110" y="1264058"/>
            <a:ext cx="4572000" cy="45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75310" y="2178458"/>
            <a:ext cx="3657600" cy="3657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32510" y="3092858"/>
            <a:ext cx="2743200" cy="2743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02707" y="1519485"/>
            <a:ext cx="4114800" cy="4114800"/>
          </a:xfrm>
          <a:prstGeom prst="ellipse">
            <a:avLst/>
          </a:prstGeom>
          <a:solidFill>
            <a:srgbClr val="F48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34101" y="1412777"/>
            <a:ext cx="55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AI</a:t>
            </a: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399" y="786647"/>
            <a:ext cx="29210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70C0"/>
                </a:solidFill>
              </a:rPr>
              <a:t>Technique that enables machines to mimic human behavior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6963" y="2138035"/>
            <a:ext cx="2871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B0F0"/>
                </a:solidFill>
              </a:rPr>
              <a:t>Subset of </a:t>
            </a:r>
            <a:r>
              <a:rPr lang="en-US" b="1" dirty="0" smtClean="0">
                <a:solidFill>
                  <a:srgbClr val="0070C0"/>
                </a:solidFill>
              </a:rPr>
              <a:t>AI</a:t>
            </a:r>
            <a:r>
              <a:rPr lang="en-US" dirty="0" smtClean="0">
                <a:solidFill>
                  <a:srgbClr val="00B0F0"/>
                </a:solidFill>
              </a:rPr>
              <a:t> which uses statistical methods to enable machine to learn and improve with time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5975" y="2267436"/>
            <a:ext cx="146304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B5E61D"/>
                </a:solidFill>
              </a:rPr>
              <a:t>Machine Learning</a:t>
            </a:r>
            <a:endParaRPr lang="en-US" sz="2400" dirty="0">
              <a:solidFill>
                <a:srgbClr val="B5E61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0096" y="4471216"/>
            <a:ext cx="146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Learning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9012" y="2872693"/>
            <a:ext cx="1819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C3399"/>
                </a:solidFill>
              </a:rPr>
              <a:t>Data Science </a:t>
            </a:r>
            <a:endParaRPr lang="en-US" sz="3600" dirty="0">
              <a:solidFill>
                <a:srgbClr val="CC339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85646" y="4612081"/>
            <a:ext cx="2682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Subset of </a:t>
            </a:r>
            <a:r>
              <a:rPr lang="en-US" b="1" dirty="0" smtClean="0">
                <a:solidFill>
                  <a:srgbClr val="00B0F0"/>
                </a:solidFill>
              </a:rPr>
              <a:t>ML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includes algorithms and enables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 train itself</a:t>
            </a:r>
          </a:p>
        </p:txBody>
      </p:sp>
      <p:cxnSp>
        <p:nvCxnSpPr>
          <p:cNvPr id="15" name="Elbow Connector 14"/>
          <p:cNvCxnSpPr>
            <a:stCxn id="8" idx="0"/>
          </p:cNvCxnSpPr>
          <p:nvPr/>
        </p:nvCxnSpPr>
        <p:spPr>
          <a:xfrm rot="5400000" flipH="1" flipV="1">
            <a:off x="6453854" y="511042"/>
            <a:ext cx="157648" cy="164582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1" idx="3"/>
            <a:endCxn id="10" idx="0"/>
          </p:cNvCxnSpPr>
          <p:nvPr/>
        </p:nvCxnSpPr>
        <p:spPr>
          <a:xfrm flipV="1">
            <a:off x="6689015" y="2138035"/>
            <a:ext cx="2543660" cy="540881"/>
          </a:xfrm>
          <a:prstGeom prst="bentConnector4">
            <a:avLst>
              <a:gd name="adj1" fmla="val 21779"/>
              <a:gd name="adj2" fmla="val 1422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2" idx="3"/>
            <a:endCxn id="14" idx="0"/>
          </p:cNvCxnSpPr>
          <p:nvPr/>
        </p:nvCxnSpPr>
        <p:spPr>
          <a:xfrm flipV="1">
            <a:off x="6553136" y="4612081"/>
            <a:ext cx="2773881" cy="274634"/>
          </a:xfrm>
          <a:prstGeom prst="bentConnector4">
            <a:avLst>
              <a:gd name="adj1" fmla="val 25821"/>
              <a:gd name="adj2" fmla="val 23453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2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Write a program to implement Tic-Tac-Toe game </a:t>
            </a:r>
            <a:r>
              <a:rPr lang="en-US" sz="2400" dirty="0" smtClean="0">
                <a:solidFill>
                  <a:schemeClr val="bg1"/>
                </a:solidFill>
              </a:rPr>
              <a:t>problem.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0032"/>
            <a:ext cx="6096000" cy="5909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 smtClean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</a:rPr>
              <a:t>Assignment - 1</a:t>
            </a:r>
            <a:endParaRPr lang="en-US" sz="3600" b="1" dirty="0">
              <a:gradFill flip="none" rotWithShape="1">
                <a:gsLst>
                  <a:gs pos="10000">
                    <a:srgbClr val="890E4F"/>
                  </a:gs>
                  <a:gs pos="100000">
                    <a:srgbClr val="D81A60"/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9" y="1922319"/>
            <a:ext cx="5205636" cy="2847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253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(AI)?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AI is a branch of computer science dealing with the simulation of intelligent behavior in computers.</a:t>
            </a:r>
          </a:p>
          <a:p>
            <a:r>
              <a:rPr lang="en-US" dirty="0"/>
              <a:t>AI is the study of how to make computers do things which, at the moment, people do better.</a:t>
            </a:r>
          </a:p>
          <a:p>
            <a:r>
              <a:rPr lang="en-US" dirty="0"/>
              <a:t>AI is, the study and design of intelligent agents where an intelligent agent is a system that perceives its environment and takes actions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83" y="1005840"/>
            <a:ext cx="2350694" cy="219456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453465" y="1188679"/>
            <a:ext cx="5169495" cy="2025168"/>
          </a:xfrm>
          <a:prstGeom prst="wedgeEllipseCallout">
            <a:avLst>
              <a:gd name="adj1" fmla="val -68182"/>
              <a:gd name="adj2" fmla="val 3128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 smtClean="0">
                <a:solidFill>
                  <a:schemeClr val="tx2"/>
                </a:solidFill>
                <a:latin typeface="Comic Sans MS" panose="030F0702030302020204" pitchFamily="66" charset="0"/>
              </a:rPr>
              <a:t>AI is the </a:t>
            </a:r>
            <a:r>
              <a:rPr lang="en-US" sz="2000" i="1" dirty="0">
                <a:solidFill>
                  <a:schemeClr val="tx2"/>
                </a:solidFill>
                <a:latin typeface="Comic Sans MS" panose="030F0702030302020204" pitchFamily="66" charset="0"/>
              </a:rPr>
              <a:t>science and engineering of making intelligent machines, especially intelligent computer </a:t>
            </a:r>
            <a:r>
              <a:rPr lang="en-US" sz="2000" i="1" dirty="0" smtClean="0">
                <a:solidFill>
                  <a:schemeClr val="tx2"/>
                </a:solidFill>
                <a:latin typeface="Comic Sans MS" panose="030F0702030302020204" pitchFamily="66" charset="0"/>
              </a:rPr>
              <a:t>programs (1956).</a:t>
            </a:r>
            <a:endParaRPr 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5046" y="3200400"/>
            <a:ext cx="2977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3764"/>
                </a:solidFill>
              </a:rPr>
              <a:t>John McCarthy</a:t>
            </a:r>
          </a:p>
          <a:p>
            <a:r>
              <a:rPr lang="en-US" sz="1400" dirty="0"/>
              <a:t>(the father of Artificial Intelligence)</a:t>
            </a:r>
          </a:p>
        </p:txBody>
      </p:sp>
    </p:spTree>
    <p:extLst>
      <p:ext uri="{BB962C8B-B14F-4D97-AF65-F5344CB8AC3E}">
        <p14:creationId xmlns:p14="http://schemas.microsoft.com/office/powerpoint/2010/main" val="298850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Acting Humanly: The Turing Test proposed by Alan Turing (1950)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 Turing Test is a method of inquiry for determining whether or not a computer is capable of thinking like a human being.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 interrogator job is to try and figure out which one is human and which one is computer by asking questions to both of them.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 computer would try to remain indistinguishable from human as much as possible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0032"/>
            <a:ext cx="6096000" cy="5909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</a:rPr>
              <a:t>Turing Test</a:t>
            </a:r>
          </a:p>
        </p:txBody>
      </p:sp>
      <p:pic>
        <p:nvPicPr>
          <p:cNvPr id="6" name="Picture 2" descr="File:Turing-test.gif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18" y="1389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important AI techniques: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Search – </a:t>
            </a:r>
          </a:p>
          <a:p>
            <a:pPr lvl="1"/>
            <a:r>
              <a:rPr lang="en-US" dirty="0"/>
              <a:t>Provides a way of solving problems for which no direct approach is available.</a:t>
            </a:r>
          </a:p>
          <a:p>
            <a:pPr lvl="1"/>
            <a:r>
              <a:rPr lang="en-US" dirty="0"/>
              <a:t>It also provides a framework into which any direct techniques that are available can be embedded.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of knowledge –</a:t>
            </a:r>
          </a:p>
          <a:p>
            <a:pPr lvl="1"/>
            <a:r>
              <a:rPr lang="en-US" dirty="0"/>
              <a:t>Provides a way of solving complex problems by exploiting the structure of the objects that are involved.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Abstraction – </a:t>
            </a:r>
          </a:p>
          <a:p>
            <a:pPr lvl="1"/>
            <a:r>
              <a:rPr lang="en-US" dirty="0"/>
              <a:t>Provides a way of separating important features and variations from many unimportant ones that would otherwise overwhelm any process.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7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Domains of AI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42245"/>
              </p:ext>
            </p:extLst>
          </p:nvPr>
        </p:nvGraphicFramePr>
        <p:xfrm>
          <a:off x="746312" y="897782"/>
          <a:ext cx="10699376" cy="48927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919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43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93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1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B0F0"/>
                          </a:solidFill>
                          <a:effectLst/>
                        </a:rPr>
                        <a:t>Mundane tasks</a:t>
                      </a:r>
                      <a:endParaRPr lang="en-US" sz="2000" b="0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B0F0"/>
                          </a:solidFill>
                          <a:effectLst/>
                        </a:rPr>
                        <a:t>Formal tasks</a:t>
                      </a:r>
                      <a:endParaRPr lang="en-US" sz="2000" b="0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B0F0"/>
                          </a:solidFill>
                          <a:effectLst/>
                        </a:rPr>
                        <a:t>Expert tasks</a:t>
                      </a:r>
                      <a:endParaRPr lang="en-US" sz="2000" b="0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380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Perception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Computer Vision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Speech, Voice</a:t>
                      </a:r>
                      <a:endParaRPr lang="en-US" sz="20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Games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Go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Chess (Deep Blue)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 err="1">
                          <a:effectLst/>
                        </a:rPr>
                        <a:t>Ckeckers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Engineering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Design 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Fault Finding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Manufacturing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Monitoring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80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Natural Language Processing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Understanding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Language Generation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Language Translation</a:t>
                      </a:r>
                      <a:endParaRPr lang="en-US" sz="20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Mathematics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Geometry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Logic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2000" dirty="0">
                          <a:effectLst/>
                        </a:rPr>
                        <a:t>Integration and Differentiation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Scientific Analysis</a:t>
                      </a:r>
                      <a:endParaRPr lang="en-US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1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Common Sense Reasoning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Theorem Proving</a:t>
                      </a:r>
                      <a:endParaRPr lang="en-US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Financial Analysis</a:t>
                      </a:r>
                      <a:endParaRPr lang="en-US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1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Planning 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Medical Diagnosis</a:t>
                      </a:r>
                      <a:endParaRPr lang="en-US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1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Robot Control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A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6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</p:txBody>
      </p:sp>
      <p:pic>
        <p:nvPicPr>
          <p:cNvPr id="4" name="Picture 6" descr="https://camo.githubusercontent.com/1a077e6312e5c3209591efff649ee15c938ddcfd/68747470733a2f2f6469676974616c696e74656c6c6967656e6365746f6461792e636f6d2f77702d636f6e74656e742f75706c6f6164732f323031372f30382f4172746966696369616c2d496e74656c6c6967656e63652d41492d54696d656c696e652d496e666f677261706869632e6a7065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88" y="914401"/>
            <a:ext cx="10285624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Domains of AI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519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Wingdings</vt:lpstr>
      <vt:lpstr>Roboto Condensed Light</vt:lpstr>
      <vt:lpstr>Segoe UI Black</vt:lpstr>
      <vt:lpstr>Wingdings 3</vt:lpstr>
      <vt:lpstr>Open Sans</vt:lpstr>
      <vt:lpstr>Wingdings 2</vt:lpstr>
      <vt:lpstr>Symbol</vt:lpstr>
      <vt:lpstr>Open Sans SemiBold</vt:lpstr>
      <vt:lpstr>Comic Sans MS</vt:lpstr>
      <vt:lpstr>Arial</vt:lpstr>
      <vt:lpstr>Roboto Condensed</vt:lpstr>
      <vt:lpstr>Calibri</vt:lpstr>
      <vt:lpstr>Times New Roman</vt:lpstr>
      <vt:lpstr>Office Theme</vt:lpstr>
      <vt:lpstr>Unit-1:  Introduction</vt:lpstr>
      <vt:lpstr>PowerPoint Presentation</vt:lpstr>
      <vt:lpstr>Introduction to AI</vt:lpstr>
      <vt:lpstr>What is Artificial Intelligence (AI)?</vt:lpstr>
      <vt:lpstr>PowerPoint Presentation</vt:lpstr>
      <vt:lpstr>AI Techniques</vt:lpstr>
      <vt:lpstr>Task Domains of AI</vt:lpstr>
      <vt:lpstr>History of AI</vt:lpstr>
      <vt:lpstr>Application Domains of AI</vt:lpstr>
      <vt:lpstr>Natural Language Processing</vt:lpstr>
      <vt:lpstr>Image Processing</vt:lpstr>
      <vt:lpstr>Speech Recognition</vt:lpstr>
      <vt:lpstr>Data Mining</vt:lpstr>
      <vt:lpstr>Expert System</vt:lpstr>
      <vt:lpstr>Robotics</vt:lpstr>
      <vt:lpstr>Scheduling</vt:lpstr>
      <vt:lpstr>Optimization</vt:lpstr>
      <vt:lpstr>Game Playing</vt:lpstr>
      <vt:lpstr>Virtual Agents</vt:lpstr>
      <vt:lpstr>Personalized Recommender Systems</vt:lpstr>
      <vt:lpstr>Automated Control Systems </vt:lpstr>
      <vt:lpstr>Security</vt:lpstr>
      <vt:lpstr>AI – ML – DL and Data Science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umesh patel</cp:lastModifiedBy>
  <cp:revision>442</cp:revision>
  <dcterms:created xsi:type="dcterms:W3CDTF">2020-05-01T05:09:15Z</dcterms:created>
  <dcterms:modified xsi:type="dcterms:W3CDTF">2021-07-22T05:40:42Z</dcterms:modified>
</cp:coreProperties>
</file>